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72" r:id="rId8"/>
    <p:sldId id="268" r:id="rId9"/>
    <p:sldId id="266" r:id="rId10"/>
    <p:sldId id="269" r:id="rId11"/>
    <p:sldId id="273" r:id="rId12"/>
    <p:sldId id="274" r:id="rId13"/>
    <p:sldId id="275" r:id="rId14"/>
    <p:sldId id="276" r:id="rId15"/>
    <p:sldId id="270" r:id="rId16"/>
    <p:sldId id="277" r:id="rId17"/>
    <p:sldId id="265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14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40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C312C6A-A4DE-4F6D-8EE0-474B9AD96F5A}" type="datetimeFigureOut">
              <a:rPr lang="en-US" smtClean="0"/>
              <a:pPr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380F6E7-7206-4446-BB6B-0D2B783F81B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xmlns="" val="3392076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2C6A-A4DE-4F6D-8EE0-474B9AD96F5A}" type="datetimeFigureOut">
              <a:rPr lang="en-US" smtClean="0"/>
              <a:pPr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F6E7-7206-4446-BB6B-0D2B783F81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8984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2C6A-A4DE-4F6D-8EE0-474B9AD96F5A}" type="datetimeFigureOut">
              <a:rPr lang="en-US" smtClean="0"/>
              <a:pPr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F6E7-7206-4446-BB6B-0D2B783F81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33726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648B49-CCAC-49F6-9527-C520553408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776477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2C6A-A4DE-4F6D-8EE0-474B9AD96F5A}" type="datetimeFigureOut">
              <a:rPr lang="en-US" smtClean="0"/>
              <a:pPr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F6E7-7206-4446-BB6B-0D2B783F81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4036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312C6A-A4DE-4F6D-8EE0-474B9AD96F5A}" type="datetimeFigureOut">
              <a:rPr lang="en-US" smtClean="0"/>
              <a:pPr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80F6E7-7206-4446-BB6B-0D2B783F81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xmlns="" val="31394517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2C6A-A4DE-4F6D-8EE0-474B9AD96F5A}" type="datetimeFigureOut">
              <a:rPr lang="en-US" smtClean="0"/>
              <a:pPr/>
              <a:t>7/26/2018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F6E7-7206-4446-BB6B-0D2B783F81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0682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2C6A-A4DE-4F6D-8EE0-474B9AD96F5A}" type="datetimeFigureOut">
              <a:rPr lang="en-US" smtClean="0"/>
              <a:pPr/>
              <a:t>7/26/2018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F6E7-7206-4446-BB6B-0D2B783F81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1181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2C6A-A4DE-4F6D-8EE0-474B9AD96F5A}" type="datetimeFigureOut">
              <a:rPr lang="en-US" smtClean="0"/>
              <a:pPr/>
              <a:t>7/26/2018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F6E7-7206-4446-BB6B-0D2B783F81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2941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2C6A-A4DE-4F6D-8EE0-474B9AD96F5A}" type="datetimeFigureOut">
              <a:rPr lang="en-US" smtClean="0"/>
              <a:pPr/>
              <a:t>7/26/2018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F6E7-7206-4446-BB6B-0D2B783F81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9231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312C6A-A4DE-4F6D-8EE0-474B9AD96F5A}" type="datetimeFigureOut">
              <a:rPr lang="en-US" smtClean="0"/>
              <a:pPr/>
              <a:t>7/26/2018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80F6E7-7206-4446-BB6B-0D2B783F81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74546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312C6A-A4DE-4F6D-8EE0-474B9AD96F5A}" type="datetimeFigureOut">
              <a:rPr lang="en-US" smtClean="0"/>
              <a:pPr/>
              <a:t>7/26/2018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80F6E7-7206-4446-BB6B-0D2B783F81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2047851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AC312C6A-A4DE-4F6D-8EE0-474B9AD96F5A}" type="datetimeFigureOut">
              <a:rPr lang="en-US" smtClean="0"/>
              <a:pPr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A380F6E7-7206-4446-BB6B-0D2B783F81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869503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Measurements in science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Part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4428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Conversions…the easy way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5051121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latin typeface="+mj-lt"/>
              </a:rPr>
              <a:t>Alternative tool for converting in the metric system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latin typeface="+mj-lt"/>
              </a:rPr>
              <a:t>     kilo    </a:t>
            </a:r>
            <a:r>
              <a:rPr lang="en-US" altLang="en-US" sz="1600" dirty="0" err="1" smtClean="0">
                <a:latin typeface="+mj-lt"/>
              </a:rPr>
              <a:t>hecto</a:t>
            </a:r>
            <a:r>
              <a:rPr lang="en-US" altLang="en-US" sz="2800" dirty="0" smtClean="0">
                <a:latin typeface="+mj-lt"/>
              </a:rPr>
              <a:t>      </a:t>
            </a:r>
            <a:r>
              <a:rPr lang="en-US" altLang="en-US" sz="1600" dirty="0" err="1" smtClean="0">
                <a:latin typeface="+mj-lt"/>
              </a:rPr>
              <a:t>deca</a:t>
            </a:r>
            <a:r>
              <a:rPr lang="en-US" altLang="en-US" sz="2800" dirty="0" smtClean="0">
                <a:latin typeface="+mj-lt"/>
              </a:rPr>
              <a:t>      BASE   </a:t>
            </a:r>
            <a:r>
              <a:rPr lang="en-US" altLang="en-US" sz="1600" dirty="0" err="1" smtClean="0">
                <a:latin typeface="+mj-lt"/>
              </a:rPr>
              <a:t>deci</a:t>
            </a:r>
            <a:r>
              <a:rPr lang="en-US" altLang="en-US" sz="2800" dirty="0" smtClean="0">
                <a:latin typeface="+mj-lt"/>
              </a:rPr>
              <a:t>      </a:t>
            </a:r>
            <a:r>
              <a:rPr lang="en-US" altLang="en-US" sz="2800" dirty="0" err="1" smtClean="0">
                <a:latin typeface="+mj-lt"/>
              </a:rPr>
              <a:t>centi</a:t>
            </a:r>
            <a:r>
              <a:rPr lang="en-US" altLang="en-US" sz="2800" dirty="0" smtClean="0">
                <a:latin typeface="+mj-lt"/>
              </a:rPr>
              <a:t>    </a:t>
            </a:r>
            <a:r>
              <a:rPr lang="en-US" altLang="en-US" sz="2800" dirty="0" err="1" smtClean="0">
                <a:latin typeface="+mj-lt"/>
              </a:rPr>
              <a:t>milli</a:t>
            </a:r>
            <a:endParaRPr lang="en-US" altLang="en-US" sz="2800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latin typeface="+mj-lt"/>
              </a:rPr>
              <a:t>Move the decimal however many spaces to get to the desired unit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>
                <a:latin typeface="+mj-lt"/>
              </a:rPr>
              <a:t>Ex. 5km to cm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>
                <a:latin typeface="+mj-lt"/>
              </a:rPr>
              <a:t>Move the decimal 5 places to the left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>
                <a:latin typeface="+mj-lt"/>
              </a:rPr>
              <a:t>5km = 500000cm</a:t>
            </a:r>
          </a:p>
        </p:txBody>
      </p:sp>
      <p:graphicFrame>
        <p:nvGraphicFramePr>
          <p:cNvPr id="55355" name="Group 59"/>
          <p:cNvGraphicFramePr>
            <a:graphicFrameLocks noGrp="1"/>
          </p:cNvGraphicFramePr>
          <p:nvPr>
            <p:ph sz="half" idx="2"/>
          </p:nvPr>
        </p:nvGraphicFramePr>
        <p:xfrm>
          <a:off x="457200" y="2514600"/>
          <a:ext cx="8077200" cy="838200"/>
        </p:xfrm>
        <a:graphic>
          <a:graphicData uri="http://schemas.openxmlformats.org/drawingml/2006/table">
            <a:tbl>
              <a:tblPr/>
              <a:tblGrid>
                <a:gridCol w="10096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112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8960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tool…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1568" y="4157920"/>
            <a:ext cx="4980864" cy="75597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1895" y="1624263"/>
            <a:ext cx="796490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Place the decimal of the number on the line corresponding to the prefix.</a:t>
            </a:r>
          </a:p>
          <a:p>
            <a:pPr marL="342900" indent="-342900">
              <a:buAutoNum type="arabicPeriod"/>
            </a:pPr>
            <a:r>
              <a:rPr lang="en-US" dirty="0" smtClean="0"/>
              <a:t>Numbers (or zeroes) go in the space between the lines (only 1 per).</a:t>
            </a:r>
          </a:p>
          <a:p>
            <a:pPr marL="342900" indent="-342900">
              <a:buAutoNum type="arabicPeriod"/>
            </a:pPr>
            <a:r>
              <a:rPr lang="en-US" dirty="0" smtClean="0"/>
              <a:t>While leaving the number in place, move the decimal to the unit you want to move to.</a:t>
            </a:r>
          </a:p>
          <a:p>
            <a:pPr marL="342900" indent="-342900">
              <a:buAutoNum type="arabicPeriod"/>
            </a:pPr>
            <a:r>
              <a:rPr lang="en-US" dirty="0" smtClean="0"/>
              <a:t>Let’s try converting 54kilometers to meters.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84421" y="3691759"/>
            <a:ext cx="10086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54.0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404566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tool…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1568" y="4157920"/>
            <a:ext cx="4980864" cy="75597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1895" y="1624263"/>
            <a:ext cx="796490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Place the decimal of the number on the line corresponding to the unit.</a:t>
            </a:r>
          </a:p>
          <a:p>
            <a:pPr marL="342900" indent="-342900">
              <a:buAutoNum type="arabicPeriod"/>
            </a:pPr>
            <a:r>
              <a:rPr lang="en-US" dirty="0"/>
              <a:t>Numbers (or zeroes) go in the space between the lines (only 1 per).</a:t>
            </a:r>
          </a:p>
          <a:p>
            <a:pPr marL="342900" indent="-342900">
              <a:buAutoNum type="arabicPeriod"/>
            </a:pPr>
            <a:r>
              <a:rPr lang="en-US" dirty="0" smtClean="0"/>
              <a:t>While leaving the number in place, move the decimal to the unit you want to move to.</a:t>
            </a:r>
          </a:p>
          <a:p>
            <a:pPr marL="342900" indent="-342900">
              <a:buAutoNum type="arabicPeriod"/>
            </a:pPr>
            <a:r>
              <a:rPr lang="en-US" dirty="0" smtClean="0"/>
              <a:t>Let’s try converting 54kilometers to meters.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84421" y="3691759"/>
            <a:ext cx="2069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54  0   .   0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300630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tool…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1568" y="4157920"/>
            <a:ext cx="4980864" cy="75597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1895" y="1624263"/>
            <a:ext cx="796490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Place the decimal of the number on the line corresponding to the unit.</a:t>
            </a:r>
          </a:p>
          <a:p>
            <a:pPr marL="342900" indent="-342900">
              <a:buAutoNum type="arabicPeriod"/>
            </a:pPr>
            <a:r>
              <a:rPr lang="en-US" dirty="0"/>
              <a:t>Numbers (or zeroes) go in the space between the lines (only 1 per).</a:t>
            </a:r>
          </a:p>
          <a:p>
            <a:pPr marL="342900" indent="-342900">
              <a:buAutoNum type="arabicPeriod"/>
            </a:pPr>
            <a:r>
              <a:rPr lang="en-US" dirty="0" smtClean="0"/>
              <a:t>While leaving the number in place, move the decimal to the unit you want to move to.</a:t>
            </a:r>
          </a:p>
          <a:p>
            <a:pPr marL="342900" indent="-342900">
              <a:buAutoNum type="arabicPeriod"/>
            </a:pPr>
            <a:r>
              <a:rPr lang="en-US" dirty="0" smtClean="0"/>
              <a:t>Let’s try converting 54kilometers to meters.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84421" y="3691759"/>
            <a:ext cx="22749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54  0      0  .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01634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tool…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1568" y="4157920"/>
            <a:ext cx="4980864" cy="75597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1895" y="1624263"/>
            <a:ext cx="796490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Place the decimal of the number on the line corresponding to the unit.</a:t>
            </a:r>
          </a:p>
          <a:p>
            <a:pPr marL="342900" indent="-342900">
              <a:buAutoNum type="arabicPeriod"/>
            </a:pPr>
            <a:r>
              <a:rPr lang="en-US" dirty="0"/>
              <a:t>Numbers (or zeroes) go in the space between the lines (only 1 per).</a:t>
            </a:r>
          </a:p>
          <a:p>
            <a:pPr marL="342900" indent="-342900">
              <a:buAutoNum type="arabicPeriod"/>
            </a:pPr>
            <a:r>
              <a:rPr lang="en-US" dirty="0" smtClean="0"/>
              <a:t>While leaving the number in place, move the decimal to the unit you want to move to.</a:t>
            </a:r>
          </a:p>
          <a:p>
            <a:pPr marL="342900" indent="-342900">
              <a:buAutoNum type="arabicPeriod"/>
            </a:pPr>
            <a:r>
              <a:rPr lang="en-US" dirty="0" smtClean="0"/>
              <a:t>Let’s try converting 54kilometers to meters.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r>
              <a:rPr lang="en-US" dirty="0" smtClean="0"/>
              <a:t>This works both ways.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84421" y="3691759"/>
            <a:ext cx="405739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54  0      0      0 .</a:t>
            </a:r>
          </a:p>
          <a:p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/>
              <a:t>54km = 54000meters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66262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+mn-lt"/>
              </a:rPr>
              <a:t>Measurements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7760"/>
            <a:ext cx="4800600" cy="4798404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Convert the following: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i="0" dirty="0"/>
              <a:t>54km to _______m </a:t>
            </a:r>
            <a:endParaRPr lang="en-US" altLang="en-US" sz="2000" i="0" dirty="0" smtClean="0"/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en-US" altLang="en-US" sz="2000" i="0" dirty="0" smtClean="0"/>
              <a:t>152.3cm to _______m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en-US" altLang="en-US" sz="2000" i="0" dirty="0" smtClean="0"/>
              <a:t>89.2km to ________mm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en-US" altLang="en-US" sz="2000" i="0" dirty="0" smtClean="0"/>
              <a:t>75.2m to _________km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en-US" altLang="en-US" sz="2000" i="0" dirty="0" smtClean="0"/>
              <a:t>98.22kg to _______cg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en-US" altLang="en-US" sz="2000" i="0" dirty="0" smtClean="0"/>
              <a:t>5684.65ml to ______L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en-US" altLang="en-US" sz="2000" i="0" dirty="0" smtClean="0"/>
              <a:t>8965.8kL to _______L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en-US" altLang="en-US" sz="2000" i="0" dirty="0" smtClean="0"/>
              <a:t>584.69mg to ______g</a:t>
            </a:r>
          </a:p>
          <a:p>
            <a:pPr eaLnBrk="1" hangingPunct="1"/>
            <a:r>
              <a:rPr lang="en-US" altLang="en-US" sz="2000" dirty="0" smtClean="0"/>
              <a:t>Don’t forget the unit or it's wrong!</a:t>
            </a:r>
          </a:p>
          <a:p>
            <a:pPr lvl="1" eaLnBrk="1" hangingPunct="1"/>
            <a:r>
              <a:rPr lang="en-US" altLang="en-US" sz="1600" i="0" dirty="0" smtClean="0"/>
              <a:t>Also known as ‘labeling’…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829300" y="1672553"/>
            <a:ext cx="2819400" cy="4108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n-lt"/>
              </a:rPr>
              <a:t>54000m</a:t>
            </a:r>
            <a:endParaRPr lang="en-US" altLang="en-US" dirty="0">
              <a:latin typeface="+mn-lt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+mn-lt"/>
              </a:rPr>
              <a:t>1.523m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+mn-lt"/>
              </a:rPr>
              <a:t>89200000mm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+mn-lt"/>
              </a:rPr>
              <a:t>0.0752km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+mn-lt"/>
              </a:rPr>
              <a:t>9822000cg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+mn-lt"/>
              </a:rPr>
              <a:t>5.684650l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+mn-lt"/>
              </a:rPr>
              <a:t>8965800l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+mn-lt"/>
              </a:rPr>
              <a:t>0.58469g</a:t>
            </a:r>
          </a:p>
          <a:p>
            <a:pPr eaLnBrk="1" hangingPunct="1">
              <a:spcBef>
                <a:spcPct val="50000"/>
              </a:spcBef>
            </a:pPr>
            <a:endParaRPr lang="en-US" altLang="en-US" dirty="0">
              <a:latin typeface="+mn-lt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619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5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5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5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439" y="184759"/>
            <a:ext cx="7200900" cy="842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Metric System Prefix Mnemonic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14817"/>
            <a:ext cx="7952462" cy="5523978"/>
          </a:xfrm>
        </p:spPr>
        <p:txBody>
          <a:bodyPr>
            <a:normAutofit/>
          </a:bodyPr>
          <a:lstStyle/>
          <a:p>
            <a:pPr marL="1444752" lvl="3" indent="0">
              <a:buNone/>
            </a:pPr>
            <a:r>
              <a:rPr lang="en-US" sz="3000" dirty="0" smtClean="0"/>
              <a:t>		SI Unit		Abbreviation 						using meters </a:t>
            </a:r>
          </a:p>
          <a:p>
            <a:pPr>
              <a:buNone/>
            </a:pPr>
            <a:r>
              <a:rPr lang="en-US" sz="3200" dirty="0" smtClean="0"/>
              <a:t>			</a:t>
            </a:r>
            <a:r>
              <a:rPr lang="en-US" sz="3200" dirty="0" smtClean="0"/>
              <a:t>		Kilo-		km</a:t>
            </a:r>
          </a:p>
          <a:p>
            <a:pPr>
              <a:buNone/>
            </a:pPr>
            <a:r>
              <a:rPr lang="en-US" sz="3200" dirty="0" smtClean="0"/>
              <a:t>	</a:t>
            </a:r>
            <a:r>
              <a:rPr lang="en-US" sz="3200" dirty="0" smtClean="0"/>
              <a:t>	</a:t>
            </a:r>
            <a:r>
              <a:rPr lang="en-US" sz="3200" dirty="0" smtClean="0"/>
              <a:t>			</a:t>
            </a:r>
            <a:r>
              <a:rPr lang="en-US" sz="3200" dirty="0" err="1" smtClean="0"/>
              <a:t>Hecto</a:t>
            </a:r>
            <a:r>
              <a:rPr lang="en-US" sz="3200" dirty="0" smtClean="0"/>
              <a:t>-		</a:t>
            </a:r>
            <a:r>
              <a:rPr lang="en-US" sz="3200" dirty="0" err="1" smtClean="0"/>
              <a:t>hm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	</a:t>
            </a:r>
            <a:r>
              <a:rPr lang="en-US" sz="3200" dirty="0" smtClean="0"/>
              <a:t>	</a:t>
            </a:r>
            <a:r>
              <a:rPr lang="en-US" sz="3200" dirty="0" smtClean="0"/>
              <a:t>			</a:t>
            </a:r>
            <a:r>
              <a:rPr lang="en-US" sz="3200" dirty="0" err="1" smtClean="0"/>
              <a:t>Deca</a:t>
            </a:r>
            <a:r>
              <a:rPr lang="en-US" sz="3200" dirty="0" smtClean="0"/>
              <a:t>-		dam</a:t>
            </a:r>
          </a:p>
          <a:p>
            <a:pPr>
              <a:buNone/>
            </a:pPr>
            <a:r>
              <a:rPr lang="en-US" sz="3200" dirty="0" smtClean="0"/>
              <a:t>	</a:t>
            </a:r>
            <a:r>
              <a:rPr lang="en-US" sz="3200" dirty="0" smtClean="0"/>
              <a:t>	</a:t>
            </a:r>
            <a:r>
              <a:rPr lang="en-US" sz="3200" dirty="0" smtClean="0"/>
              <a:t>			</a:t>
            </a:r>
            <a:r>
              <a:rPr lang="en-US" sz="3200" dirty="0" smtClean="0"/>
              <a:t>Base</a:t>
            </a:r>
            <a:r>
              <a:rPr lang="en-US" sz="3200" dirty="0" smtClean="0"/>
              <a:t>		m</a:t>
            </a:r>
          </a:p>
          <a:p>
            <a:pPr>
              <a:buNone/>
            </a:pPr>
            <a:r>
              <a:rPr lang="en-US" sz="3200" dirty="0" smtClean="0"/>
              <a:t>	</a:t>
            </a:r>
            <a:r>
              <a:rPr lang="en-US" sz="3200" dirty="0" smtClean="0"/>
              <a:t>		</a:t>
            </a:r>
            <a:r>
              <a:rPr lang="en-US" sz="3200" dirty="0" smtClean="0"/>
              <a:t>		</a:t>
            </a:r>
            <a:r>
              <a:rPr lang="en-US" sz="3200" dirty="0" err="1" smtClean="0"/>
              <a:t>Deci</a:t>
            </a:r>
            <a:r>
              <a:rPr lang="en-US" sz="3200" dirty="0" smtClean="0"/>
              <a:t>- 		dm</a:t>
            </a:r>
          </a:p>
          <a:p>
            <a:pPr>
              <a:buNone/>
            </a:pPr>
            <a:r>
              <a:rPr lang="en-US" sz="3200" dirty="0" smtClean="0"/>
              <a:t>	</a:t>
            </a:r>
            <a:r>
              <a:rPr lang="en-US" sz="3200" dirty="0" smtClean="0"/>
              <a:t>		</a:t>
            </a:r>
            <a:r>
              <a:rPr lang="en-US" sz="3200" dirty="0" smtClean="0"/>
              <a:t>		</a:t>
            </a:r>
            <a:r>
              <a:rPr lang="en-US" sz="3200" dirty="0" err="1" smtClean="0"/>
              <a:t>Centi</a:t>
            </a:r>
            <a:r>
              <a:rPr lang="en-US" sz="3200" dirty="0" smtClean="0"/>
              <a:t>-		cm</a:t>
            </a:r>
          </a:p>
          <a:p>
            <a:pPr>
              <a:buNone/>
            </a:pPr>
            <a:r>
              <a:rPr lang="en-US" sz="3200" dirty="0" smtClean="0"/>
              <a:t>	</a:t>
            </a:r>
            <a:r>
              <a:rPr lang="en-US" sz="3200" dirty="0" smtClean="0"/>
              <a:t>	</a:t>
            </a:r>
            <a:r>
              <a:rPr lang="en-US" sz="3200" dirty="0" smtClean="0"/>
              <a:t>			</a:t>
            </a:r>
            <a:r>
              <a:rPr lang="en-US" sz="3200" dirty="0" err="1" smtClean="0"/>
              <a:t>Milli</a:t>
            </a:r>
            <a:r>
              <a:rPr lang="en-US" sz="3200" dirty="0" smtClean="0"/>
              <a:t>-		mm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43951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+mn-lt"/>
              </a:rPr>
              <a:t>Other Conversion Factors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8700" y="1720516"/>
            <a:ext cx="7200900" cy="4896852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Miles </a:t>
            </a:r>
            <a:r>
              <a:rPr lang="en-US" altLang="en-US" sz="2400" dirty="0" smtClean="0">
                <a:sym typeface="Wingdings" panose="05000000000000000000" pitchFamily="2" charset="2"/>
              </a:rPr>
              <a:t> km  	 	</a:t>
            </a:r>
            <a:r>
              <a:rPr lang="en-US" altLang="en-US" sz="2400" u="sng" dirty="0" smtClean="0">
                <a:sym typeface="Wingdings" panose="05000000000000000000" pitchFamily="2" charset="2"/>
              </a:rPr>
              <a:t>1.6km</a:t>
            </a:r>
            <a:r>
              <a:rPr lang="en-US" altLang="en-US" sz="2400" dirty="0" smtClean="0">
                <a:sym typeface="Wingdings" panose="05000000000000000000" pitchFamily="2" charset="2"/>
              </a:rPr>
              <a:t>                                            	                  		1mi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ym typeface="Wingdings" panose="05000000000000000000" pitchFamily="2" charset="2"/>
              </a:rPr>
              <a:t>Inches  cm		</a:t>
            </a:r>
            <a:r>
              <a:rPr lang="en-US" altLang="en-US" sz="2400" u="sng" dirty="0" smtClean="0">
                <a:sym typeface="Wingdings" panose="05000000000000000000" pitchFamily="2" charset="2"/>
              </a:rPr>
              <a:t>2.54cm</a:t>
            </a:r>
            <a:r>
              <a:rPr lang="en-US" altLang="en-US" sz="2400" dirty="0" smtClean="0">
                <a:sym typeface="Wingdings" panose="05000000000000000000" pitchFamily="2" charset="2"/>
              </a:rPr>
              <a:t>                                   				 	1inch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ym typeface="Wingdings" panose="05000000000000000000" pitchFamily="2" charset="2"/>
              </a:rPr>
              <a:t>Quarts  gallons		</a:t>
            </a:r>
            <a:r>
              <a:rPr lang="en-US" altLang="en-US" sz="2400" u="sng" dirty="0" smtClean="0">
                <a:sym typeface="Wingdings" panose="05000000000000000000" pitchFamily="2" charset="2"/>
              </a:rPr>
              <a:t>1 gall</a:t>
            </a:r>
            <a:r>
              <a:rPr lang="en-US" altLang="en-US" sz="2400" dirty="0" smtClean="0">
                <a:sym typeface="Wingdings" panose="05000000000000000000" pitchFamily="2" charset="2"/>
              </a:rPr>
              <a:t>						         		4qt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ym typeface="Wingdings" panose="05000000000000000000" pitchFamily="2" charset="2"/>
              </a:rPr>
              <a:t>Liters  quarts 		</a:t>
            </a:r>
            <a:r>
              <a:rPr lang="en-US" altLang="en-US" sz="2400" u="sng" dirty="0" smtClean="0">
                <a:sym typeface="Wingdings" panose="05000000000000000000" pitchFamily="2" charset="2"/>
              </a:rPr>
              <a:t>1.06qt</a:t>
            </a:r>
            <a:r>
              <a:rPr lang="en-US" altLang="en-US" sz="2400" dirty="0" smtClean="0">
                <a:sym typeface="Wingdings" panose="05000000000000000000" pitchFamily="2" charset="2"/>
              </a:rPr>
              <a:t>									1liter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ym typeface="Wingdings" panose="05000000000000000000" pitchFamily="2" charset="2"/>
              </a:rPr>
              <a:t>Pounds  ounces		</a:t>
            </a:r>
            <a:r>
              <a:rPr lang="en-US" altLang="en-US" sz="2400" u="sng" dirty="0" smtClean="0">
                <a:sym typeface="Wingdings" panose="05000000000000000000" pitchFamily="2" charset="2"/>
              </a:rPr>
              <a:t>16oz</a:t>
            </a:r>
            <a:r>
              <a:rPr lang="en-US" altLang="en-US" sz="2400" dirty="0" smtClean="0">
                <a:sym typeface="Wingdings" panose="05000000000000000000" pitchFamily="2" charset="2"/>
              </a:rPr>
              <a:t>									 	1lb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 smtClean="0"/>
              <a:t>Fl</a:t>
            </a:r>
            <a:r>
              <a:rPr lang="en-US" altLang="en-US" sz="2400" dirty="0" smtClean="0"/>
              <a:t> ounces </a:t>
            </a:r>
            <a:r>
              <a:rPr lang="en-US" altLang="en-US" sz="2400" dirty="0" smtClean="0">
                <a:sym typeface="Wingdings" panose="05000000000000000000" pitchFamily="2" charset="2"/>
              </a:rPr>
              <a:t> milliliters	</a:t>
            </a:r>
            <a:r>
              <a:rPr lang="en-US" altLang="en-US" sz="2400" u="sng" dirty="0" smtClean="0">
                <a:sym typeface="Wingdings" panose="05000000000000000000" pitchFamily="2" charset="2"/>
              </a:rPr>
              <a:t>29.6ml</a:t>
            </a:r>
            <a:r>
              <a:rPr lang="en-US" altLang="en-US" sz="2400" dirty="0" smtClean="0">
                <a:sym typeface="Wingdings" panose="05000000000000000000" pitchFamily="2" charset="2"/>
              </a:rPr>
              <a:t>									1fl </a:t>
            </a:r>
            <a:r>
              <a:rPr lang="en-US" altLang="en-US" sz="2400" dirty="0" err="1" smtClean="0">
                <a:sym typeface="Wingdings" panose="05000000000000000000" pitchFamily="2" charset="2"/>
              </a:rPr>
              <a:t>oz</a:t>
            </a:r>
            <a:r>
              <a:rPr lang="en-US" altLang="en-US" sz="2400" dirty="0" smtClean="0">
                <a:sym typeface="Wingdings" panose="05000000000000000000" pitchFamily="2" charset="2"/>
              </a:rPr>
              <a:t>	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57533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Metric System &amp;</a:t>
            </a:r>
            <a:br>
              <a:rPr lang="en-US" dirty="0" smtClean="0"/>
            </a:br>
            <a:r>
              <a:rPr lang="en-US" dirty="0" smtClean="0"/>
              <a:t>Metric System Conversions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 the worksheet using the rest of class time.</a:t>
            </a:r>
          </a:p>
          <a:p>
            <a:r>
              <a:rPr lang="en-US" dirty="0" smtClean="0"/>
              <a:t>If you do not finish, this is homework.</a:t>
            </a:r>
          </a:p>
          <a:p>
            <a:r>
              <a:rPr lang="en-US" dirty="0" smtClean="0"/>
              <a:t>Make sure you get help in class or you’ll have to get help outside of class.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92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We’re Used To</a:t>
            </a:r>
            <a:br>
              <a:rPr lang="en-US" dirty="0" smtClean="0"/>
            </a:br>
            <a:r>
              <a:rPr lang="en-US" sz="2400" dirty="0" smtClean="0"/>
              <a:t>In the Unites States…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2285999"/>
            <a:ext cx="7200900" cy="3651337"/>
          </a:xfrm>
        </p:spPr>
        <p:txBody>
          <a:bodyPr/>
          <a:lstStyle/>
          <a:p>
            <a:r>
              <a:rPr lang="en-US" dirty="0" smtClean="0"/>
              <a:t>What are the common units we use here in the US?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What’s the problem?</a:t>
            </a:r>
          </a:p>
          <a:p>
            <a:r>
              <a:rPr lang="en-US" dirty="0" smtClean="0"/>
              <a:t>Why not continue using these?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42753951"/>
              </p:ext>
            </p:extLst>
          </p:nvPr>
        </p:nvGraphicFramePr>
        <p:xfrm>
          <a:off x="1173271" y="2787389"/>
          <a:ext cx="6617918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8959">
                  <a:extLst>
                    <a:ext uri="{9D8B030D-6E8A-4147-A177-3AD203B41FA5}">
                      <a16:colId xmlns:a16="http://schemas.microsoft.com/office/drawing/2014/main" xmlns="" val="2110378133"/>
                    </a:ext>
                  </a:extLst>
                </a:gridCol>
                <a:gridCol w="3308959">
                  <a:extLst>
                    <a:ext uri="{9D8B030D-6E8A-4147-A177-3AD203B41FA5}">
                      <a16:colId xmlns:a16="http://schemas.microsoft.com/office/drawing/2014/main" xmlns="" val="31406099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Measurement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Unit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4323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Length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Inches, feet, miles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20560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Weight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Pounds, ounces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3156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Volume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Ounces, gallons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760729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6319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Metric System/</a:t>
            </a:r>
            <a:br>
              <a:rPr lang="en-US" dirty="0" smtClean="0"/>
            </a:br>
            <a:r>
              <a:rPr lang="en-US" dirty="0" smtClean="0"/>
              <a:t>International System of Units (SI)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lphaLcPeriod"/>
            </a:pPr>
            <a:r>
              <a:rPr lang="en-US" sz="2800" dirty="0" smtClean="0"/>
              <a:t>International System: </a:t>
            </a:r>
            <a:r>
              <a:rPr lang="en-US" sz="2800" u="sng" dirty="0" smtClean="0"/>
              <a:t>same all over the world.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800" dirty="0" smtClean="0"/>
              <a:t>The units: </a:t>
            </a:r>
            <a:r>
              <a:rPr lang="en-US" sz="2800" u="sng" dirty="0" smtClean="0"/>
              <a:t>defined and reproducible</a:t>
            </a:r>
            <a:r>
              <a:rPr lang="en-US" sz="2800" dirty="0" smtClean="0"/>
              <a:t>.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800" dirty="0" smtClean="0"/>
              <a:t>Allows for </a:t>
            </a:r>
            <a:r>
              <a:rPr lang="en-US" sz="2800" u="sng" dirty="0" smtClean="0"/>
              <a:t>exchange of equivalent information all over the world</a:t>
            </a:r>
            <a:r>
              <a:rPr lang="en-US" sz="2800" dirty="0" smtClean="0"/>
              <a:t>.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800" u="sng" dirty="0" smtClean="0"/>
              <a:t>Based on factors of 10</a:t>
            </a:r>
            <a:r>
              <a:rPr lang="en-US" sz="2800" dirty="0" smtClean="0"/>
              <a:t>:</a:t>
            </a:r>
          </a:p>
          <a:p>
            <a:r>
              <a:rPr lang="en-US" sz="2800" dirty="0" smtClean="0"/>
              <a:t>Easier to:</a:t>
            </a:r>
          </a:p>
          <a:p>
            <a:pPr lvl="1"/>
            <a:r>
              <a:rPr lang="en-US" sz="2800" dirty="0" smtClean="0"/>
              <a:t>Record in decimal form (easier math)</a:t>
            </a:r>
          </a:p>
          <a:p>
            <a:pPr lvl="1"/>
            <a:r>
              <a:rPr lang="en-US" sz="2800" dirty="0" smtClean="0"/>
              <a:t>Convert between base units.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69276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 Units…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634647"/>
            <a:ext cx="7200900" cy="3581400"/>
          </a:xfrm>
        </p:spPr>
        <p:txBody>
          <a:bodyPr/>
          <a:lstStyle/>
          <a:p>
            <a:r>
              <a:rPr lang="en-US" dirty="0" smtClean="0"/>
              <a:t>These are the SI BASE UNITS for the major categories of things we often measure. </a:t>
            </a:r>
          </a:p>
          <a:p>
            <a:r>
              <a:rPr lang="en-US" dirty="0" smtClean="0"/>
              <a:t>The last column in what we’re used to using in the US.</a:t>
            </a:r>
            <a:endParaRPr lang="en-US" dirty="0"/>
          </a:p>
        </p:txBody>
      </p:sp>
      <p:graphicFrame>
        <p:nvGraphicFramePr>
          <p:cNvPr id="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68644535"/>
              </p:ext>
            </p:extLst>
          </p:nvPr>
        </p:nvGraphicFramePr>
        <p:xfrm>
          <a:off x="692317" y="2882993"/>
          <a:ext cx="7873666" cy="3769724"/>
        </p:xfrm>
        <a:graphic>
          <a:graphicData uri="http://schemas.openxmlformats.org/drawingml/2006/table">
            <a:tbl>
              <a:tblPr/>
              <a:tblGrid>
                <a:gridCol w="27272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154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154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15462">
                  <a:extLst>
                    <a:ext uri="{9D8B030D-6E8A-4147-A177-3AD203B41FA5}">
                      <a16:colId xmlns:a16="http://schemas.microsoft.com/office/drawing/2014/main" xmlns="" val="1608941692"/>
                    </a:ext>
                  </a:extLst>
                </a:gridCol>
              </a:tblGrid>
              <a:tr h="61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Measurement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Base Unit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Symbol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 Equivalent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61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Volume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liter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Gallon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30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Foot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61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gram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Pound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61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Temperature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Kelvin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Fahrenheit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61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second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Second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0028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Units and Prefixes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879" y="1576136"/>
            <a:ext cx="8317283" cy="5005137"/>
          </a:xfrm>
        </p:spPr>
        <p:txBody>
          <a:bodyPr>
            <a:normAutofit/>
          </a:bodyPr>
          <a:lstStyle/>
          <a:p>
            <a:r>
              <a:rPr lang="en-US" sz="2400" u="sng" dirty="0" smtClean="0"/>
              <a:t>The SI/Metric System is a much easier way to take and convert measurements as they use BASE UNITS to which PREFIXES are added to adjust their relative size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Base = the SI unit for the type of measurement</a:t>
            </a:r>
          </a:p>
          <a:p>
            <a:pPr lvl="1"/>
            <a:r>
              <a:rPr lang="en-US" sz="2400" dirty="0" smtClean="0"/>
              <a:t>Prefix = a designator that attaches to the front of the base changing its value based on a factor of 10.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  <a:p>
            <a:pPr lvl="1"/>
            <a:r>
              <a:rPr lang="en-US" sz="2400" u="sng" dirty="0" smtClean="0"/>
              <a:t>The benefit of using the prefix is it shortens numbers up so they’re easier to work with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5" name="Cross 4"/>
          <p:cNvSpPr/>
          <p:nvPr/>
        </p:nvSpPr>
        <p:spPr>
          <a:xfrm>
            <a:off x="3910263" y="4174960"/>
            <a:ext cx="914400" cy="914400"/>
          </a:xfrm>
          <a:prstGeom prst="plus">
            <a:avLst>
              <a:gd name="adj" fmla="val 355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10713" y="4278217"/>
            <a:ext cx="139955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Prefix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824663" y="4278217"/>
            <a:ext cx="226607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Base Unit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411035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84300" y="0"/>
            <a:ext cx="7200900" cy="1485900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latin typeface="+mn-lt"/>
              </a:rPr>
              <a:t>SI Units Measurements: Common Prefixes</a:t>
            </a:r>
          </a:p>
        </p:txBody>
      </p:sp>
      <p:sp>
        <p:nvSpPr>
          <p:cNvPr id="7172" name="Text Box 58"/>
          <p:cNvSpPr txBox="1">
            <a:spLocks noChangeArrowheads="1"/>
          </p:cNvSpPr>
          <p:nvPr/>
        </p:nvSpPr>
        <p:spPr bwMode="auto">
          <a:xfrm>
            <a:off x="725658" y="1101120"/>
            <a:ext cx="750423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>
                <a:latin typeface="+mn-lt"/>
              </a:rPr>
              <a:t>The prefixes tell us </a:t>
            </a:r>
            <a:r>
              <a:rPr lang="en-US" altLang="en-US" sz="2800" dirty="0">
                <a:solidFill>
                  <a:srgbClr val="FF0000"/>
                </a:solidFill>
                <a:latin typeface="+mn-lt"/>
              </a:rPr>
              <a:t>how much</a:t>
            </a:r>
            <a:r>
              <a:rPr lang="en-US" altLang="en-US" sz="2800" dirty="0">
                <a:latin typeface="+mn-lt"/>
              </a:rPr>
              <a:t> of a unit you have.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93359611"/>
              </p:ext>
            </p:extLst>
          </p:nvPr>
        </p:nvGraphicFramePr>
        <p:xfrm>
          <a:off x="291588" y="2439589"/>
          <a:ext cx="7938304" cy="3699440"/>
        </p:xfrm>
        <a:graphic>
          <a:graphicData uri="http://schemas.openxmlformats.org/drawingml/2006/table">
            <a:tbl>
              <a:tblPr firstRow="1" firstCol="1" bandRow="1"/>
              <a:tblGrid>
                <a:gridCol w="1020410">
                  <a:extLst>
                    <a:ext uri="{9D8B030D-6E8A-4147-A177-3AD203B41FA5}">
                      <a16:colId xmlns:a16="http://schemas.microsoft.com/office/drawing/2014/main" xmlns="" val="368198451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365066249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58962392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531609214"/>
                    </a:ext>
                  </a:extLst>
                </a:gridCol>
                <a:gridCol w="1431494">
                  <a:extLst>
                    <a:ext uri="{9D8B030D-6E8A-4147-A177-3AD203B41FA5}">
                      <a16:colId xmlns:a16="http://schemas.microsoft.com/office/drawing/2014/main" xmlns="" val="380366005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184990829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85997563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1266917982"/>
                    </a:ext>
                  </a:extLst>
                </a:gridCol>
              </a:tblGrid>
              <a:tr h="41667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PREFIX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Kilo-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Hecto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Deca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 BASE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Deci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Centi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Milli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96346796"/>
                  </a:ext>
                </a:extLst>
              </a:tr>
              <a:tr h="41667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SYMBOL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 (meter)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9261791"/>
                  </a:ext>
                </a:extLst>
              </a:tr>
              <a:tr h="41667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 (liter)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16148929"/>
                  </a:ext>
                </a:extLst>
              </a:tr>
              <a:tr h="41667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 (gram)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19544909"/>
                  </a:ext>
                </a:extLst>
              </a:tr>
              <a:tr h="41667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 (second)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709640"/>
                  </a:ext>
                </a:extLst>
              </a:tr>
              <a:tr h="41667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(Celsius)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7981601"/>
                  </a:ext>
                </a:extLst>
              </a:tr>
              <a:tr h="41667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 (kelvin)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26732094"/>
                  </a:ext>
                </a:extLst>
              </a:tr>
              <a:tr h="41667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0.001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85561820"/>
                  </a:ext>
                </a:extLst>
              </a:tr>
            </a:tbl>
          </a:graphicData>
        </a:graphic>
      </p:graphicFrame>
      <p:sp>
        <p:nvSpPr>
          <p:cNvPr id="8" name="Left Arrow 7"/>
          <p:cNvSpPr/>
          <p:nvPr/>
        </p:nvSpPr>
        <p:spPr>
          <a:xfrm rot="21294803" flipH="1">
            <a:off x="5049222" y="5362410"/>
            <a:ext cx="2226778" cy="15532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ONE “THOUSANDTH”</a:t>
            </a:r>
            <a:endParaRPr lang="en-US" dirty="0"/>
          </a:p>
        </p:txBody>
      </p:sp>
      <p:sp>
        <p:nvSpPr>
          <p:cNvPr id="7" name="Left Arrow 6"/>
          <p:cNvSpPr/>
          <p:nvPr/>
        </p:nvSpPr>
        <p:spPr>
          <a:xfrm rot="19479466">
            <a:off x="7008605" y="3836400"/>
            <a:ext cx="2442575" cy="15532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ONE “HUNDRETH”</a:t>
            </a:r>
            <a:endParaRPr lang="en-US" dirty="0"/>
          </a:p>
        </p:txBody>
      </p:sp>
      <p:sp>
        <p:nvSpPr>
          <p:cNvPr id="2" name="Left Arrow 1"/>
          <p:cNvSpPr/>
          <p:nvPr/>
        </p:nvSpPr>
        <p:spPr>
          <a:xfrm rot="19479466">
            <a:off x="6119184" y="3493288"/>
            <a:ext cx="2442575" cy="15532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ONE “TENTH”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39816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Prefixes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28700" y="1612232"/>
            <a:ext cx="7946858" cy="4728410"/>
          </a:xfrm>
        </p:spPr>
        <p:txBody>
          <a:bodyPr>
            <a:normAutofit/>
          </a:bodyPr>
          <a:lstStyle/>
          <a:p>
            <a:r>
              <a:rPr lang="en-US" dirty="0" smtClean="0"/>
              <a:t>The prefixes add value to the base units.</a:t>
            </a:r>
          </a:p>
          <a:p>
            <a:r>
              <a:rPr lang="en-US" u="sng" dirty="0" smtClean="0"/>
              <a:t>The prefix just means that you have the prefix’s value of the base unit.</a:t>
            </a:r>
          </a:p>
          <a:p>
            <a:r>
              <a:rPr lang="en-US" dirty="0" smtClean="0"/>
              <a:t>If you have 1 kilometer (km) this means you have 1000 meters.</a:t>
            </a:r>
            <a:endParaRPr lang="en-US" dirty="0"/>
          </a:p>
          <a:p>
            <a:r>
              <a:rPr lang="en-US" dirty="0"/>
              <a:t>How many base units do you have if you have…</a:t>
            </a:r>
          </a:p>
          <a:p>
            <a:pPr lvl="0"/>
            <a:r>
              <a:rPr lang="en-US" dirty="0"/>
              <a:t>1 hectometer 	= ______________ meters</a:t>
            </a:r>
          </a:p>
          <a:p>
            <a:pPr lvl="0"/>
            <a:r>
              <a:rPr lang="en-US" dirty="0"/>
              <a:t>1 centimeter	= ______________ meters</a:t>
            </a:r>
          </a:p>
          <a:p>
            <a:pPr lvl="0"/>
            <a:r>
              <a:rPr lang="en-US" dirty="0"/>
              <a:t>1 kiloliter	= ______________ liters</a:t>
            </a:r>
          </a:p>
          <a:p>
            <a:pPr lvl="0"/>
            <a:r>
              <a:rPr lang="en-US" dirty="0"/>
              <a:t>1 milligram	= ______________ </a:t>
            </a:r>
            <a:r>
              <a:rPr lang="en-US" dirty="0" smtClean="0"/>
              <a:t>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794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+mn-lt"/>
              </a:rPr>
              <a:t>Converting Between Units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8700" y="1804737"/>
            <a:ext cx="7200900" cy="3581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It’s possible and necessary to convert between different quantities of units.</a:t>
            </a:r>
          </a:p>
          <a:p>
            <a:pPr eaLnBrk="1" hangingPunct="1"/>
            <a:r>
              <a:rPr lang="en-US" altLang="en-US" sz="2800" dirty="0" smtClean="0"/>
              <a:t>The important tool is the… </a:t>
            </a:r>
          </a:p>
          <a:p>
            <a:pPr eaLnBrk="1" hangingPunct="1"/>
            <a:r>
              <a:rPr lang="en-US" altLang="en-US" sz="2800" dirty="0" smtClean="0">
                <a:solidFill>
                  <a:srgbClr val="009999"/>
                </a:solidFill>
              </a:rPr>
              <a:t>Conversion factor</a:t>
            </a:r>
            <a:r>
              <a:rPr lang="en-US" altLang="en-US" sz="2800" dirty="0" smtClean="0"/>
              <a:t>: t</a:t>
            </a:r>
            <a:r>
              <a:rPr lang="en-US" altLang="en-US" sz="2800" u="sng" dirty="0" smtClean="0"/>
              <a:t>his is the ratio of equivalent measurements that is used to convert a quantity in one unit to another</a:t>
            </a:r>
            <a:r>
              <a:rPr lang="en-US" altLang="en-US" sz="2800" dirty="0" smtClean="0"/>
              <a:t>.</a:t>
            </a:r>
          </a:p>
          <a:p>
            <a:pPr eaLnBrk="1" hangingPunct="1"/>
            <a:r>
              <a:rPr lang="en-US" altLang="en-US" sz="2800" dirty="0" smtClean="0"/>
              <a:t>?????</a:t>
            </a:r>
          </a:p>
        </p:txBody>
      </p:sp>
    </p:spTree>
    <p:extLst>
      <p:ext uri="{BB962C8B-B14F-4D97-AF65-F5344CB8AC3E}">
        <p14:creationId xmlns:p14="http://schemas.microsoft.com/office/powerpoint/2010/main" xmlns="" val="375712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0" y="297493"/>
            <a:ext cx="7200900" cy="717115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+mn-lt"/>
              </a:rPr>
              <a:t>Conversion Factors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8700" y="1014609"/>
            <a:ext cx="3292779" cy="563671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Forward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km to m… </a:t>
            </a:r>
            <a:r>
              <a:rPr lang="en-US" altLang="en-US" u="sng" dirty="0" smtClean="0"/>
              <a:t>1000m</a:t>
            </a:r>
            <a:r>
              <a:rPr lang="en-US" altLang="en-US" dirty="0" smtClean="0"/>
              <a:t>                                  		    1km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m to cm… </a:t>
            </a:r>
            <a:r>
              <a:rPr lang="en-US" altLang="en-US" u="sng" dirty="0" smtClean="0"/>
              <a:t>100cm</a:t>
            </a:r>
            <a:r>
              <a:rPr lang="en-US" altLang="en-US" dirty="0" smtClean="0"/>
              <a:t>            		     1m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m to mm… </a:t>
            </a:r>
            <a:r>
              <a:rPr lang="en-US" altLang="en-US" u="sng" dirty="0" smtClean="0"/>
              <a:t>1000mm</a:t>
            </a:r>
            <a:r>
              <a:rPr lang="en-US" altLang="en-US" dirty="0" smtClean="0"/>
              <a:t>     		        1m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And back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mm to m… 1m/1000mm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cm to m… 1m/100cm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m to km… 1km/1000m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5816448" y="1014608"/>
            <a:ext cx="291147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+mn-lt"/>
              </a:rPr>
              <a:t>Any SI unit can be substituted for meters!</a:t>
            </a:r>
          </a:p>
          <a:p>
            <a:pPr eaLnBrk="1" hangingPunct="1"/>
            <a:endParaRPr lang="en-US" altLang="en-US" sz="2400" dirty="0">
              <a:latin typeface="+mn-lt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+mn-lt"/>
              </a:rPr>
              <a:t>Liters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+mn-lt"/>
              </a:rPr>
              <a:t>Grams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+mn-lt"/>
              </a:rPr>
              <a:t>Amps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+mn-lt"/>
              </a:rPr>
              <a:t>Volts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+mn-lt"/>
              </a:rPr>
              <a:t>Many others…</a:t>
            </a:r>
          </a:p>
          <a:p>
            <a:pPr eaLnBrk="1" hangingPunct="1"/>
            <a:endParaRPr lang="en-US" alt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0208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588</TotalTime>
  <Words>870</Words>
  <Application>Microsoft Office PowerPoint</Application>
  <PresentationFormat>On-screen Show (4:3)</PresentationFormat>
  <Paragraphs>245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Crop</vt:lpstr>
      <vt:lpstr>Measurements in science</vt:lpstr>
      <vt:lpstr>What We’re Used To In the Unites States…</vt:lpstr>
      <vt:lpstr>Metric System/ International System of Units (SI)</vt:lpstr>
      <vt:lpstr>SI Units…</vt:lpstr>
      <vt:lpstr>Base Units and Prefixes</vt:lpstr>
      <vt:lpstr>SI Units Measurements: Common Prefixes</vt:lpstr>
      <vt:lpstr>Using the Prefixes</vt:lpstr>
      <vt:lpstr>Converting Between Units</vt:lpstr>
      <vt:lpstr>Conversion Factors</vt:lpstr>
      <vt:lpstr>Conversions…the easy way</vt:lpstr>
      <vt:lpstr>Using the tool…</vt:lpstr>
      <vt:lpstr>Using the tool…</vt:lpstr>
      <vt:lpstr>Using the tool…</vt:lpstr>
      <vt:lpstr>Using the tool…</vt:lpstr>
      <vt:lpstr>Measurements</vt:lpstr>
      <vt:lpstr>Metric System Prefix Mnemonic</vt:lpstr>
      <vt:lpstr>Other Conversion Factors</vt:lpstr>
      <vt:lpstr>Practice Metric System &amp; Metric System Conversions</vt:lpstr>
    </vt:vector>
  </TitlesOfParts>
  <Company>Chandler Unified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Measurements in science</dc:title>
  <dc:creator>Ives, Keith</dc:creator>
  <cp:lastModifiedBy>DELL</cp:lastModifiedBy>
  <cp:revision>21</cp:revision>
  <dcterms:created xsi:type="dcterms:W3CDTF">2017-08-03T20:00:53Z</dcterms:created>
  <dcterms:modified xsi:type="dcterms:W3CDTF">2018-07-27T04:18:02Z</dcterms:modified>
</cp:coreProperties>
</file>